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84" r:id="rId8"/>
    <p:sldId id="283" r:id="rId9"/>
    <p:sldId id="286" r:id="rId10"/>
    <p:sldId id="287" r:id="rId11"/>
    <p:sldId id="282" r:id="rId12"/>
    <p:sldId id="288" r:id="rId13"/>
    <p:sldId id="289" r:id="rId14"/>
    <p:sldId id="290" r:id="rId15"/>
    <p:sldId id="277" r:id="rId16"/>
    <p:sldId id="270" r:id="rId17"/>
    <p:sldId id="280" r:id="rId18"/>
    <p:sldId id="264" r:id="rId19"/>
    <p:sldId id="265" r:id="rId20"/>
    <p:sldId id="271" r:id="rId21"/>
    <p:sldId id="266" r:id="rId22"/>
    <p:sldId id="267" r:id="rId23"/>
    <p:sldId id="272" r:id="rId24"/>
    <p:sldId id="268" r:id="rId25"/>
    <p:sldId id="273" r:id="rId26"/>
    <p:sldId id="281" r:id="rId2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2652" autoAdjust="0"/>
  </p:normalViewPr>
  <p:slideViewPr>
    <p:cSldViewPr>
      <p:cViewPr varScale="1">
        <p:scale>
          <a:sx n="66" d="100"/>
          <a:sy n="66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pPr/>
              <a:t>05.12.2025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327" y="1684778"/>
            <a:ext cx="86409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Нейрологопедический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учителя-логопеда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младшими школьниками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нарушениями зрения»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2323" y="4509120"/>
            <a:ext cx="47201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Клюсова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Владимировна</a:t>
            </a: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№98 «Хрусталик»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tBLi6jmHYt2HFktCOFs01TUmEyYNjOsSVXcgKAhNANbXHEj84eaqIyRl00oWrPAmWvRrF0ZocmfqsPUtdQReorbh.jpg"/>
          <p:cNvPicPr>
            <a:picLocks noChangeAspect="1"/>
          </p:cNvPicPr>
          <p:nvPr/>
        </p:nvPicPr>
        <p:blipFill>
          <a:blip r:embed="rId2" cstate="print"/>
          <a:srcRect r="2341"/>
          <a:stretch>
            <a:fillRect/>
          </a:stretch>
        </p:blipFill>
        <p:spPr>
          <a:xfrm>
            <a:off x="7380312" y="332656"/>
            <a:ext cx="1368152" cy="1400944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849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BIZs8n27TYfoplieoixZG9xA46Nb8TPXuJrFwzjfYRgcWN84uRsMPYxI-NWFimouMioctR1aBwcFGiRUm2u2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05064"/>
            <a:ext cx="3480048" cy="2610036"/>
          </a:xfrm>
          <a:prstGeom prst="rect">
            <a:avLst/>
          </a:prstGeom>
        </p:spPr>
      </p:pic>
      <p:pic>
        <p:nvPicPr>
          <p:cNvPr id="3" name="Рисунок 2" descr="SLjnMR_tFTrJ9EOBDmM_aaYq9JQKx3zZhjQBDwnQNCEoVW9e85oKloTl-UyiYDBRJ4movwYizH7yfvyV1PBusQj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764704"/>
            <a:ext cx="2779866" cy="3096343"/>
          </a:xfrm>
          <a:prstGeom prst="rect">
            <a:avLst/>
          </a:prstGeom>
        </p:spPr>
      </p:pic>
      <p:pic>
        <p:nvPicPr>
          <p:cNvPr id="4" name="Рисунок 3" descr="U6Klw1wa6gFfYTvQDyRuN4qJFTAmJsVC8JnJA-N1_kDPFGr3cZZQI_ZWNReTeiT1QAlGOcAlvGaYg_uMW3Erzih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1196752"/>
            <a:ext cx="3168352" cy="2376264"/>
          </a:xfrm>
          <a:prstGeom prst="rect">
            <a:avLst/>
          </a:prstGeom>
        </p:spPr>
      </p:pic>
      <p:pic>
        <p:nvPicPr>
          <p:cNvPr id="5" name="Рисунок 4" descr="vsEN1N7rHrjIrVtbRtuAGSM7HcT9Ps4sTyos-S7uyh8D9HfwSY_RZxhV7dpf-eFl568ptgs0DGJ_ivrOYdNMG0Z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3645024"/>
            <a:ext cx="4525119" cy="3016746"/>
          </a:xfrm>
          <a:prstGeom prst="rect">
            <a:avLst/>
          </a:prstGeom>
        </p:spPr>
      </p:pic>
      <p:pic>
        <p:nvPicPr>
          <p:cNvPr id="6" name="Рисунок 5" descr="VdqwHx3BgDhpbzn8wmZi5ZTnqYwaWTCILA3ER0VNmtelG2ookj7ZGWo6DdOqeJd021IfLmi8teV4gby9lYSQB5iq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692696"/>
            <a:ext cx="2188159" cy="27363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8278" y="0"/>
            <a:ext cx="7632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Игры с пластичными материалами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RUikUsp6mIWg78gwkRakVkFBLNsizzIOZkaO0amp0dqish55o4GQejM9KhTvgR_9vqHMAjAGs1J7p4tHR6TJs3x.jpg"/>
          <p:cNvPicPr>
            <a:picLocks noChangeAspect="1"/>
          </p:cNvPicPr>
          <p:nvPr/>
        </p:nvPicPr>
        <p:blipFill>
          <a:blip r:embed="rId2" cstate="print"/>
          <a:srcRect r="2632" b="5263"/>
          <a:stretch>
            <a:fillRect/>
          </a:stretch>
        </p:blipFill>
        <p:spPr>
          <a:xfrm>
            <a:off x="278565" y="3842838"/>
            <a:ext cx="2053728" cy="26642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332656"/>
            <a:ext cx="88365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Игры с бусинами, бисером,  и различными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мозайками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TUHl-JJBjjB9ZOLTvVeiETevAPl3cb9fi-ZfELGm8qZ0HxFTE5j2t4OLAuI3CdPoBprjpYPSYj5bXBOgJTZunWV.jpg"/>
          <p:cNvPicPr>
            <a:picLocks noChangeAspect="1"/>
          </p:cNvPicPr>
          <p:nvPr/>
        </p:nvPicPr>
        <p:blipFill>
          <a:blip r:embed="rId3" cstate="print"/>
          <a:srcRect l="14563" t="5840" r="17713" b="-69"/>
          <a:stretch>
            <a:fillRect/>
          </a:stretch>
        </p:blipFill>
        <p:spPr>
          <a:xfrm>
            <a:off x="3065801" y="3842838"/>
            <a:ext cx="2556686" cy="2664296"/>
          </a:xfrm>
          <a:prstGeom prst="rect">
            <a:avLst/>
          </a:prstGeom>
        </p:spPr>
      </p:pic>
      <p:pic>
        <p:nvPicPr>
          <p:cNvPr id="5" name="Рисунок 4" descr="lk93R4drGnQXshrI1J9PWG89e68EcvS3s19Cp6AwQqVx-mmtGmL6UOGv_w3AVgRbjnmu5iOPuv3FBcLt_gDsweX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27372" y="3730724"/>
            <a:ext cx="2193708" cy="2924944"/>
          </a:xfrm>
          <a:prstGeom prst="rect">
            <a:avLst/>
          </a:prstGeom>
        </p:spPr>
      </p:pic>
      <p:pic>
        <p:nvPicPr>
          <p:cNvPr id="6" name="Рисунок 5" descr="t41T4Dmkeo_KLz7dCbqyo5o7F2HeD63qM1s0HK42N3pAz4-6aXoY1jaZb76sssh0WDMdvJKf9XKzvlHRJJPNWa1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20144" y="1586863"/>
            <a:ext cx="3048000" cy="2038350"/>
          </a:xfrm>
          <a:prstGeom prst="rect">
            <a:avLst/>
          </a:prstGeom>
        </p:spPr>
      </p:pic>
      <p:pic>
        <p:nvPicPr>
          <p:cNvPr id="7" name="Рисунок 6" descr="vhR-CpELnLMO6iymE_1xOnaYJ9ISfOcvMscR0LOS4zrlaMrI63mmcky7iBxN1dFYx9q7yRa8MVUU9l9Ca3cVmFCT.jpg"/>
          <p:cNvPicPr>
            <a:picLocks noChangeAspect="1"/>
          </p:cNvPicPr>
          <p:nvPr/>
        </p:nvPicPr>
        <p:blipFill>
          <a:blip r:embed="rId6" cstate="print"/>
          <a:srcRect t="16400" r="6601" b="12201"/>
          <a:stretch>
            <a:fillRect/>
          </a:stretch>
        </p:blipFill>
        <p:spPr>
          <a:xfrm>
            <a:off x="109194" y="1221595"/>
            <a:ext cx="2448272" cy="2495437"/>
          </a:xfrm>
          <a:prstGeom prst="rect">
            <a:avLst/>
          </a:prstGeom>
        </p:spPr>
      </p:pic>
      <p:pic>
        <p:nvPicPr>
          <p:cNvPr id="8" name="Рисунок 7" descr="wEuIJ-VvM7JX3rgRehB3E4_LLVlneL5RiZJuGz9RU3RWKlyMLo4Ezpj21V3GZ5VptguNM2zO8NxUM-ieDicgOqZ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84168" y="980728"/>
            <a:ext cx="2636912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90081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Рисование разными материалами и способами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7Js2kBC3RmNngSRxclg7aTdfcKMZKdU5RwTnQHG_LiH4Sx37D0fagj_QSMxZAuf2bma09LX1DYgAFGbz9R6k2nJ.jpg"/>
          <p:cNvPicPr>
            <a:picLocks noChangeAspect="1"/>
          </p:cNvPicPr>
          <p:nvPr/>
        </p:nvPicPr>
        <p:blipFill>
          <a:blip r:embed="rId2" cstate="print"/>
          <a:srcRect l="7680" t="3867" r="3833" b="890"/>
          <a:stretch>
            <a:fillRect/>
          </a:stretch>
        </p:blipFill>
        <p:spPr>
          <a:xfrm>
            <a:off x="179512" y="3356992"/>
            <a:ext cx="2794811" cy="3312368"/>
          </a:xfrm>
          <a:prstGeom prst="rect">
            <a:avLst/>
          </a:prstGeom>
        </p:spPr>
      </p:pic>
      <p:pic>
        <p:nvPicPr>
          <p:cNvPr id="4" name="Рисунок 3" descr="SdjC06x-1ePvz4i9lQ27t6n44rWnuixOHTRSXY9Nc2aPNLiKmGSm3FpfVBUs3iCIRdPFjOZEpUasmVTkoZRVztl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4221088"/>
            <a:ext cx="2592288" cy="2370013"/>
          </a:xfrm>
          <a:prstGeom prst="rect">
            <a:avLst/>
          </a:prstGeom>
        </p:spPr>
      </p:pic>
      <p:pic>
        <p:nvPicPr>
          <p:cNvPr id="5" name="Рисунок 4" descr="tMePKz9y0e6wPPIi9FAds8xPlg4YOxrnipBE6TDSH26yjfD8JXF8pI7eErJT4ZrvkpggJFE1L8lCRj7ihdQbZ2Ea.jpg"/>
          <p:cNvPicPr>
            <a:picLocks noChangeAspect="1"/>
          </p:cNvPicPr>
          <p:nvPr/>
        </p:nvPicPr>
        <p:blipFill>
          <a:blip r:embed="rId4" cstate="print"/>
          <a:srcRect l="20076" t="16400" r="21650" b="16401"/>
          <a:stretch>
            <a:fillRect/>
          </a:stretch>
        </p:blipFill>
        <p:spPr>
          <a:xfrm>
            <a:off x="5724128" y="1484784"/>
            <a:ext cx="2997333" cy="2592288"/>
          </a:xfrm>
          <a:prstGeom prst="rect">
            <a:avLst/>
          </a:prstGeom>
        </p:spPr>
      </p:pic>
      <p:pic>
        <p:nvPicPr>
          <p:cNvPr id="6" name="Рисунок 5" descr="op9UtIUnYsQOyx8UArNU1DxoqpYUbppIr3EmSA9f8ea7HKgaeMLB71OVzZy0Ia79_Q7DpLcNhhrdylP2XLQ6UsT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4005064"/>
            <a:ext cx="2520280" cy="2520280"/>
          </a:xfrm>
          <a:prstGeom prst="rect">
            <a:avLst/>
          </a:prstGeom>
        </p:spPr>
      </p:pic>
      <p:pic>
        <p:nvPicPr>
          <p:cNvPr id="7" name="Рисунок 6" descr="ZTh8zf-BQfjnfzcKTp5k2rO-YI79jLIlBXys83E-43zzefQrKAQXZxZtoOYmJDoW1Ii30XWJPsTEO4cLdki3R2y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31640" y="1268760"/>
            <a:ext cx="3635896" cy="2045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yG_jgofHQtCh2E7PyzqbSPYwGkLdoGo_s06uVhhH-AfxPv4QH7cXOdFfTTH1YwzVTF-i-D2WkYg2rcnpLNByho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3061" y="1904095"/>
            <a:ext cx="2664296" cy="2100695"/>
          </a:xfrm>
          <a:prstGeom prst="rect">
            <a:avLst/>
          </a:prstGeom>
        </p:spPr>
      </p:pic>
      <p:pic>
        <p:nvPicPr>
          <p:cNvPr id="3" name="Рисунок 2" descr="ulIwLxGV7HzZaBmdBh-LN2T3bBslgmrBhsL3gfDhf3T4ZezRByMG5WTsM2Y-5mg5WApDI0_A9m_KaYpqbNuVskkC.jpg"/>
          <p:cNvPicPr>
            <a:picLocks noChangeAspect="1"/>
          </p:cNvPicPr>
          <p:nvPr/>
        </p:nvPicPr>
        <p:blipFill>
          <a:blip r:embed="rId3" cstate="print"/>
          <a:srcRect l="4954" t="20811" r="2995" b="25190"/>
          <a:stretch>
            <a:fillRect/>
          </a:stretch>
        </p:blipFill>
        <p:spPr>
          <a:xfrm>
            <a:off x="6034033" y="1775619"/>
            <a:ext cx="2972891" cy="2340361"/>
          </a:xfrm>
          <a:prstGeom prst="rect">
            <a:avLst/>
          </a:prstGeom>
        </p:spPr>
      </p:pic>
      <p:pic>
        <p:nvPicPr>
          <p:cNvPr id="4" name="Рисунок 3" descr="uYKhicTwXOIzN_cM1GDU6S1CKIYTYRmHZnpAFeKAiQ8oEx6_h3tOXsIixpoMayttkw3tnfLqZNQ6dw8wNdJhhPHL.jpg"/>
          <p:cNvPicPr>
            <a:picLocks noChangeAspect="1"/>
          </p:cNvPicPr>
          <p:nvPr/>
        </p:nvPicPr>
        <p:blipFill>
          <a:blip r:embed="rId4" cstate="print"/>
          <a:srcRect l="23225" t="9051" r="22438"/>
          <a:stretch>
            <a:fillRect/>
          </a:stretch>
        </p:blipFill>
        <p:spPr>
          <a:xfrm>
            <a:off x="524035" y="1739716"/>
            <a:ext cx="2839346" cy="2376264"/>
          </a:xfrm>
          <a:prstGeom prst="rect">
            <a:avLst/>
          </a:prstGeom>
        </p:spPr>
      </p:pic>
      <p:pic>
        <p:nvPicPr>
          <p:cNvPr id="5" name="Рисунок 4" descr="YtM8n7u1UHj9mcQhM3M5Br3xF0OyKryq_imKAc9oAK9pSsj6jFZxdKIFU0cSd4l9FccA35lyV7hS0WDxxjgk_V5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4567059"/>
            <a:ext cx="3250562" cy="2072233"/>
          </a:xfrm>
          <a:prstGeom prst="rect">
            <a:avLst/>
          </a:prstGeom>
        </p:spPr>
      </p:pic>
      <p:pic>
        <p:nvPicPr>
          <p:cNvPr id="6" name="Рисунок 5" descr="-VEI2J8fnqnAgrAZKUOuwcWYeLEInqyXnShWgpFov0waw2Uo_f-jvO-dueRQMLoocvXuE6TgmskWzaZ2skCosmrq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4035" y="4512845"/>
            <a:ext cx="3528392" cy="21806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0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Рисование разными материалами и способами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zOSgTNDtmCZYwYcW62vr3sXbi-zvJmB3CI_vhb8CYRT2FtQSCJ1VIrnsHPa8PI4Rp87frimmcb8mRuiPwFlUeV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737656"/>
            <a:ext cx="3744416" cy="2912367"/>
          </a:xfrm>
          <a:prstGeom prst="rect">
            <a:avLst/>
          </a:prstGeom>
        </p:spPr>
      </p:pic>
      <p:pic>
        <p:nvPicPr>
          <p:cNvPr id="3" name="Рисунок 2" descr="pr-_8Hyz4SPPQTfE5c_Dbbsdq60hBbc5_09azQW9c7Hc2ZXiYanaFcpUW2J63XeNo8Lij8H1w4RBSDypngu2Y2mT.jpg"/>
          <p:cNvPicPr>
            <a:picLocks noChangeAspect="1"/>
          </p:cNvPicPr>
          <p:nvPr/>
        </p:nvPicPr>
        <p:blipFill>
          <a:blip r:embed="rId3" cstate="print"/>
          <a:srcRect l="-469" t="41600" r="2335" b="15350"/>
          <a:stretch>
            <a:fillRect/>
          </a:stretch>
        </p:blipFill>
        <p:spPr>
          <a:xfrm>
            <a:off x="2699792" y="1383116"/>
            <a:ext cx="3708076" cy="2171873"/>
          </a:xfrm>
          <a:prstGeom prst="rect">
            <a:avLst/>
          </a:prstGeom>
        </p:spPr>
      </p:pic>
      <p:pic>
        <p:nvPicPr>
          <p:cNvPr id="4" name="Рисунок 3" descr="-l9g_pgV-V1rj3N08qNnxEQc6XNEfu3xGdv3CgkyeyMGrVRuYOnPBDgYjv4YlTdSDL8az5_yxmoiQE35umtS-ZYZ.jpg"/>
          <p:cNvPicPr>
            <a:picLocks noChangeAspect="1"/>
          </p:cNvPicPr>
          <p:nvPr/>
        </p:nvPicPr>
        <p:blipFill>
          <a:blip r:embed="rId4" cstate="print"/>
          <a:srcRect t="53150" r="6541" b="5901"/>
          <a:stretch>
            <a:fillRect/>
          </a:stretch>
        </p:blipFill>
        <p:spPr>
          <a:xfrm>
            <a:off x="4608004" y="3737656"/>
            <a:ext cx="4188401" cy="27876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88640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Рисование разными материалами и способами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gUcZ09JMWTtbzCK9nFfPR53mqIoQN6BDvZuW6sUrmMI3QU3G6QlzjP77yhiObR4vmCzmMaNc7CpZBxXsOe2Vw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7991" y="1124744"/>
            <a:ext cx="5740066" cy="2232248"/>
          </a:xfrm>
          <a:prstGeom prst="rect">
            <a:avLst/>
          </a:prstGeom>
        </p:spPr>
      </p:pic>
      <p:pic>
        <p:nvPicPr>
          <p:cNvPr id="5" name="Рисунок 4" descr="2eH-10vmyTKSD0FtzQ_GXi82ACAj3CFnroq4h3rJs53_7NqgGjTc1OSDtsXAaYwskPE3uZd_F9zkwpNbkkAJG27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501008"/>
            <a:ext cx="4032448" cy="3029681"/>
          </a:xfrm>
          <a:prstGeom prst="rect">
            <a:avLst/>
          </a:prstGeom>
        </p:spPr>
      </p:pic>
      <p:pic>
        <p:nvPicPr>
          <p:cNvPr id="6" name="Рисунок 5" descr="SVEzOAHSKpveRJr7waFtZrRKaDS_zlzDp9qg2Uc0aY1rwMdnZnaNexDxHLStFrirm5SVnnjslim_CVts5-8W1CP9.jpg"/>
          <p:cNvPicPr>
            <a:picLocks noChangeAspect="1"/>
          </p:cNvPicPr>
          <p:nvPr/>
        </p:nvPicPr>
        <p:blipFill>
          <a:blip r:embed="rId4" cstate="print"/>
          <a:srcRect r="1095" b="8159"/>
          <a:stretch>
            <a:fillRect/>
          </a:stretch>
        </p:blipFill>
        <p:spPr>
          <a:xfrm>
            <a:off x="352128" y="3501008"/>
            <a:ext cx="4032448" cy="28803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5576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Тактильные дорожки, балансиры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57515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развития тактильного и кинестетического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гнозиса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(основа для речи и письма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мешочек»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«Тактильное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лото»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«Пишем на спине/ладони»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«Звуковые картины»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«Тактильный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«Создай букву»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«Рисуем на песке/крупе»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jB7COBfzVzwWwUbVusXHdBgSLgp9E8eSqHUh3JqssLOJLd-ejRZs-NVbB2-ycvAPdoPOQ8t_jjEizy9GYoi3HWC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83164" y="3529811"/>
            <a:ext cx="2195736" cy="3096344"/>
          </a:xfrm>
          <a:prstGeom prst="rect">
            <a:avLst/>
          </a:prstGeom>
        </p:spPr>
      </p:pic>
      <p:pic>
        <p:nvPicPr>
          <p:cNvPr id="4" name="Рисунок 3" descr="8ckE5B4P6Ow7NkevCzs_SmNCC0UGO81Zzf3jdGLn33EpBc0fOFYQfwFSfLVq7wtAMVEdPiWk8gQJpCai_Kx6Uvo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124744"/>
            <a:ext cx="2730969" cy="2304256"/>
          </a:xfrm>
          <a:prstGeom prst="rect">
            <a:avLst/>
          </a:prstGeom>
        </p:spPr>
      </p:pic>
      <p:pic>
        <p:nvPicPr>
          <p:cNvPr id="5" name="Рисунок 4" descr="T7r0TLsMIV69ysPwGHfuIm_M45IfYnP9pu3cLX6Jc_VxOoBS-oVWcbotbT2KBxz2XXl61tmhQ31qvrf3wtmeQPp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3673835"/>
            <a:ext cx="2736304" cy="2953131"/>
          </a:xfrm>
          <a:prstGeom prst="rect">
            <a:avLst/>
          </a:prstGeom>
        </p:spPr>
      </p:pic>
      <p:pic>
        <p:nvPicPr>
          <p:cNvPr id="6" name="Рисунок 5" descr="9SzrY6I2uqFDmABGnCAf1Sg4aPcv4xQklrGp24-kOrg_W6axzqag8Rfl2_YQkFSvqgV4OoSUEpkjRQxChBpzi4s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19" y="4012264"/>
            <a:ext cx="3168353" cy="26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0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r8uocLQUYzoRGGE0yg5CTu1tEO8Jfia-4HOVCteWM1FFZ_-_Lq6yF4u7o9SM5bX4_io2pr4zgzTXlYue5TMtH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877253"/>
            <a:ext cx="2481205" cy="1845396"/>
          </a:xfrm>
          <a:prstGeom prst="rect">
            <a:avLst/>
          </a:prstGeom>
        </p:spPr>
      </p:pic>
      <p:pic>
        <p:nvPicPr>
          <p:cNvPr id="3" name="Рисунок 2" descr="2pdhU-bXIiYNywLdqZHmE6qoh4dmb-5_-SW51oPPPwvtcrdKv3XwZYKg-idj8ikwBabE5ES5NvyFct5bpYbyX92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6090052" y="2909901"/>
            <a:ext cx="2194448" cy="3502361"/>
          </a:xfrm>
          <a:prstGeom prst="rect">
            <a:avLst/>
          </a:prstGeom>
        </p:spPr>
      </p:pic>
      <p:pic>
        <p:nvPicPr>
          <p:cNvPr id="4" name="Рисунок 3" descr="Hwh0FF1v1wB-_kJhXzxbna2m0lwh7AxKqmMliw8AnpGoZUHER2FPotFZmcJx4C12j1Ser-6Pm8hBxrsH8fPIuYh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6058784" y="646072"/>
            <a:ext cx="2146286" cy="3391662"/>
          </a:xfrm>
          <a:prstGeom prst="rect">
            <a:avLst/>
          </a:prstGeom>
        </p:spPr>
      </p:pic>
      <p:pic>
        <p:nvPicPr>
          <p:cNvPr id="6" name="Рисунок 5" descr="ZY5ZMCP-QjBj_JI7ryw7wOhT96RumO2tbNrD0FIgiEIpipnL05zexPrIK-MOpBxDkeh2_h4vD11bbyDujexVFbO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78159" y="4818180"/>
            <a:ext cx="2997696" cy="188025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520" y="1268760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Аромабуквы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«Собери бусы»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«Шла собака по роялю»/ «Летели дракончики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60648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развития тактильного и кинестетического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гнозиса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(основа для речи и письма)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BmNk4P3EbaDZM794ORhSqYT6HhucGjJ1pg7lW7WDViNKYBIXRlKXS1Z94ZIbyquHkySEWs8dEp8HkiuLgFnCe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82231" y="3058558"/>
            <a:ext cx="2343166" cy="148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0656" y="404664"/>
            <a:ext cx="849694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Слуховое восприятие и фонематический слух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фундамент для развития речи, грамотного письма и чтения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стимуляция височных отделов мозга, ответственных за слух и анализ звуков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слухо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-моторной координации, ритмической организации речи, что критично для слоговой структуры слова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слухового внимания, локализации звука в пространстве, слухового анализа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фонематического анализа и синтеза через двигательно-слуховую связь.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65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YKJffEuYNcX9HmhcSteFNtVCLo1WF8ZhqngzhP3YeyOCVZ2ZepeeVIciojvtxiYQRMQRd-cmBhAQKnabONcW2t-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2658228" cy="2520280"/>
          </a:xfrm>
          <a:prstGeom prst="rect">
            <a:avLst/>
          </a:prstGeom>
        </p:spPr>
      </p:pic>
      <p:pic>
        <p:nvPicPr>
          <p:cNvPr id="4" name="Рисунок 3" descr="1TSJcAjJ4Wl_Kud3QST6xxv26k7-VvTFjV1exsEheC8kU2X0ho2gFmZ2E5NhY8XdBRh9-Coe59RddZgNXCgj9k7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077072"/>
            <a:ext cx="2520280" cy="2520280"/>
          </a:xfrm>
          <a:prstGeom prst="rect">
            <a:avLst/>
          </a:prstGeom>
        </p:spPr>
      </p:pic>
      <p:pic>
        <p:nvPicPr>
          <p:cNvPr id="5" name="Рисунок 4" descr="6mPZWD94jbfEZ1EXLJzxp7hrsJt6iaJppM3DrBpl10hQKysCxt_5SbDIonpGGJtW9tm98TbdLvOneqqVZCNPQJ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412776"/>
            <a:ext cx="2880320" cy="2160240"/>
          </a:xfrm>
          <a:prstGeom prst="rect">
            <a:avLst/>
          </a:prstGeom>
        </p:spPr>
      </p:pic>
      <p:pic>
        <p:nvPicPr>
          <p:cNvPr id="6" name="Рисунок 5" descr="p4gUVevJ84O_m6v7W4aNTU2fCzIo5DJ6JWA5ZLep1A4uCg0EMrBoy4-fmECM7hWbZWA4GYxdtF-58P1GLNwsOna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3789040"/>
            <a:ext cx="3199722" cy="1728192"/>
          </a:xfrm>
          <a:prstGeom prst="rect">
            <a:avLst/>
          </a:prstGeom>
        </p:spPr>
      </p:pic>
      <p:pic>
        <p:nvPicPr>
          <p:cNvPr id="7" name="Рисунок 6" descr="7zO-c912tBm4ejCWyaiamNEi-n_bSdJDuo_vxLobHCwv-CofYdJr9nUqfKBj5-DKWCWo-N83o9tvU6VyqaxCzqM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15816" y="4653136"/>
            <a:ext cx="3081942" cy="1728192"/>
          </a:xfrm>
          <a:prstGeom prst="rect">
            <a:avLst/>
          </a:prstGeom>
        </p:spPr>
      </p:pic>
      <p:pic>
        <p:nvPicPr>
          <p:cNvPr id="8" name="Рисунок 7" descr="Prn2PDhlcqLQObI-8wwSDBJzODZWJAlL4YfndDZlMci7YsjhzKiKJ5GVogkarGsjxFl8gAK0pebG7_0IJxoz51Vk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07696" y="1340768"/>
            <a:ext cx="2736304" cy="27363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1560" y="332657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развитие слухового восприятия и фонематического слуха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0717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242" y="548680"/>
            <a:ext cx="864096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Младшие школьники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нарушениями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зрения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Неречевые функции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ориентировкой в собственном теле, в окружающем пространстве, на листе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неловкость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общей и мелкой моторики, что влияет на артикуляционную моторику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тактильное и слуховое восприятие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лучше, но требуют целенаправленного развития и интеграции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речью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неустойчивость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внимания, преобладание слуховой памяти над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зрительной.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L0P1mX_GSv6cjiY346Yzc21evBP5YsdSHj3MKWXHIrNJmetmLn62ZKd3qdswjagtMJ1ZiOBNoOsXN_BuwzwKm6H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4673148"/>
            <a:ext cx="2483768" cy="218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728" y="404664"/>
            <a:ext cx="8568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развития слухового восприятия и фонематических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«Звуковая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дорожка»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Охотник за звуками»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Живые звуки»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«Игры с мячом»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Звуковое лото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«Испорченный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Лишнее слово»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Телеграфист»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звуков?»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место звука в слове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3" name="Рисунок 2" descr="nVYyxKYFoDNBKckNmEdDU5FRgnhbSXsuz9A4pKvJvLqV9DTYbYbQmz3ONCgdIiOOXXcNWDf8B5QypZlpUpYwPQ4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7653" y="4919774"/>
            <a:ext cx="2590992" cy="1728192"/>
          </a:xfrm>
          <a:prstGeom prst="rect">
            <a:avLst/>
          </a:prstGeom>
        </p:spPr>
      </p:pic>
      <p:pic>
        <p:nvPicPr>
          <p:cNvPr id="4" name="Рисунок 3" descr="JJOnsmMvyHCU4bMYXw2CRlT4MjhRq2IWF74Ei-Lwage2WM91775toOfICNrzv1wb9rFXF_Ggnn-Lfrlx7elUrSh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350365"/>
            <a:ext cx="2865498" cy="1999481"/>
          </a:xfrm>
          <a:prstGeom prst="rect">
            <a:avLst/>
          </a:prstGeom>
        </p:spPr>
      </p:pic>
      <p:pic>
        <p:nvPicPr>
          <p:cNvPr id="5" name="Рисунок 4" descr="25WHSZdgqjs47ZYtXTbkyimXSWF6i8r7CPotUbcZU82nTyhQAXsuela4FnPWARWb0ggzkRnN1hE9gCEAm6Y_hwv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908720"/>
            <a:ext cx="224985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9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728" y="476672"/>
            <a:ext cx="86409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пространственных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стимуляция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теменно-затылочных отделов и межполушарного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взаимодействия.</a:t>
            </a:r>
          </a:p>
          <a:p>
            <a:pPr marL="342900" indent="-34290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Пространственные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предлоги (обрабатываются в теменной зоне) усваиваются не  визуально, а через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проприоцепцию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(ощущение тела в пространстве).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eG9Ank55BfjsRlPqlzYGvOiwGCfzbCQlIUHJIICIEaWPW5J1NvOQXwrBTnPGKyKh1R0uXViLKW3nmiWD3iv487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645024"/>
            <a:ext cx="2937911" cy="2783012"/>
          </a:xfrm>
          <a:prstGeom prst="rect">
            <a:avLst/>
          </a:prstGeom>
        </p:spPr>
      </p:pic>
      <p:pic>
        <p:nvPicPr>
          <p:cNvPr id="4" name="Рисунок 3" descr="cU9DJfnO_C-X-r1kjwa12_w50B1QPRcyKe32THXcXjNrrRjWdlb3f9pZ-S0wsg7nFNVpbvwh71E3by3wEUHkPwZ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717032"/>
            <a:ext cx="2964619" cy="2808312"/>
          </a:xfrm>
          <a:prstGeom prst="rect">
            <a:avLst/>
          </a:prstGeom>
        </p:spPr>
      </p:pic>
      <p:pic>
        <p:nvPicPr>
          <p:cNvPr id="5" name="Рисунок 4" descr="CvhcnIgwUHjrz2LK0L-7NG2Tsh9WZdJzDSznp8LxWlK0aepaabtOTK2kaWjuoKj4XgZps_qnj_s2mS8r3hblLsmA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3037" y="3789040"/>
            <a:ext cx="2790963" cy="262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5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xk9LdF9eVCv8xI_tjBocjUdixFzHICVM3h13bRTZ_1kCsfQm5-Lc1IeXEl0tDn5p4zHzrS2N63dB6c3V2C4M6Ydl.jpg"/>
          <p:cNvPicPr>
            <a:picLocks noChangeAspect="1"/>
          </p:cNvPicPr>
          <p:nvPr/>
        </p:nvPicPr>
        <p:blipFill>
          <a:blip r:embed="rId2" cstate="print"/>
          <a:srcRect r="1564" b="7572"/>
          <a:stretch>
            <a:fillRect/>
          </a:stretch>
        </p:blipFill>
        <p:spPr>
          <a:xfrm>
            <a:off x="3789919" y="1760128"/>
            <a:ext cx="2736304" cy="2569299"/>
          </a:xfrm>
          <a:prstGeom prst="rect">
            <a:avLst/>
          </a:prstGeom>
        </p:spPr>
      </p:pic>
      <p:pic>
        <p:nvPicPr>
          <p:cNvPr id="4" name="Рисунок 3" descr="3VBM7U4egVBgSKuniwfbvgEN7_ROamh27CkV7V8IXTm6aEJYYs6_v1hWUGwj_owlU9Du0s19qTWt1xbrB--8SGp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6223" y="2213349"/>
            <a:ext cx="2387635" cy="1512169"/>
          </a:xfrm>
          <a:prstGeom prst="rect">
            <a:avLst/>
          </a:prstGeom>
        </p:spPr>
      </p:pic>
      <p:pic>
        <p:nvPicPr>
          <p:cNvPr id="5" name="Рисунок 4" descr="E1OnxkFeMnVsE99gGlBaPfJ-DE7W0Nl6ZNNiRfHVEGztCLBCHOLOj-r03Ba8Vm4fGcREbYI9dZDCfwg8nCrrZj_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479624"/>
            <a:ext cx="1544960" cy="1931200"/>
          </a:xfrm>
          <a:prstGeom prst="rect">
            <a:avLst/>
          </a:prstGeom>
        </p:spPr>
      </p:pic>
      <p:pic>
        <p:nvPicPr>
          <p:cNvPr id="6" name="Рисунок 5" descr="G1w5sVVrh6AbE9PD7jxg_kX2J2ZnH_jB_nFjqvkF22LBYt898uQk5agSPAW-IzHMn-NctBc7_N7ScjLoYNsCIXY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1113" y="2095213"/>
            <a:ext cx="1908795" cy="1908795"/>
          </a:xfrm>
          <a:prstGeom prst="rect">
            <a:avLst/>
          </a:prstGeom>
        </p:spPr>
      </p:pic>
      <p:pic>
        <p:nvPicPr>
          <p:cNvPr id="7" name="Рисунок 6" descr="pAxp5kmnObX_Z276UDuo2LJKgVbw_F3WOJKf8h0D-MPjPApcnz279H8cTyxtJlyLInG2mmLigp0pmYEQi2vLQUH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82021" y="3919878"/>
            <a:ext cx="2161824" cy="2882432"/>
          </a:xfrm>
          <a:prstGeom prst="rect">
            <a:avLst/>
          </a:prstGeom>
        </p:spPr>
      </p:pic>
      <p:pic>
        <p:nvPicPr>
          <p:cNvPr id="8" name="Рисунок 7" descr="w1M2jBbkdR7XtBb2vHLpMRGy0qCYafI0JFgnkJxcevQqjzlVBIMiIZaMEiAGXBRPqR-M1PE1gvMSbVAn5y5H-29q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72643" y="4479624"/>
            <a:ext cx="2016224" cy="1512168"/>
          </a:xfrm>
          <a:prstGeom prst="rect">
            <a:avLst/>
          </a:prstGeom>
        </p:spPr>
      </p:pic>
      <p:pic>
        <p:nvPicPr>
          <p:cNvPr id="9" name="Рисунок 8" descr="sBiAoxKUGkOooaVAnDStvXT-CzKZZai-vo5LZjcwYF1j82uqvaYpww0jNQWh9Dxcv1Rl_fuvBLgQSncQLo2I8ju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16216" y="4365104"/>
            <a:ext cx="2160240" cy="2160240"/>
          </a:xfrm>
          <a:prstGeom prst="rect">
            <a:avLst/>
          </a:prstGeom>
        </p:spPr>
      </p:pic>
      <p:pic>
        <p:nvPicPr>
          <p:cNvPr id="10" name="Рисунок 9" descr="v2a9fXvC_J5pF9Pi9xux7Z1Kts9cIylYzxHmIw4Pp7fYzZqOjmNsDSXh7JH75MG97ptNwyQ6XDmPCVK6G3Wt1Gnp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3206" y="1799975"/>
            <a:ext cx="1656184" cy="23389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5652" y="341462"/>
            <a:ext cx="83208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развитие пространственных </a:t>
            </a:r>
          </a:p>
          <a:p>
            <a:pPr lvl="0"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81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712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пространственных представлений (основа для грамматики и письма)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xASmW4Gw1EQscXCrrN1vn9aLcb3nn-X7jazgRlF7Y1vwKiaoppPkKjQNdYUzPpH4E-yGyPt5e1xte3oOG4aQPzYj.jpg"/>
          <p:cNvPicPr>
            <a:picLocks noChangeAspect="1"/>
          </p:cNvPicPr>
          <p:nvPr/>
        </p:nvPicPr>
        <p:blipFill>
          <a:blip r:embed="rId2" cstate="print"/>
          <a:srcRect l="8263" t="2274" r="5113" b="10228"/>
          <a:stretch>
            <a:fillRect/>
          </a:stretch>
        </p:blipFill>
        <p:spPr>
          <a:xfrm>
            <a:off x="6336450" y="1389006"/>
            <a:ext cx="2691299" cy="1656183"/>
          </a:xfrm>
          <a:prstGeom prst="rect">
            <a:avLst/>
          </a:prstGeom>
        </p:spPr>
      </p:pic>
      <p:pic>
        <p:nvPicPr>
          <p:cNvPr id="4" name="Рисунок 3" descr="57kINpqueYzJyzDW98GDlSwUwz230BtbZt45eAqGanuLSRJ83_9iQkj5PBf_L9yqA_oE6u5zKIL0c-mO6PEXe8Of.jpg"/>
          <p:cNvPicPr>
            <a:picLocks noChangeAspect="1"/>
          </p:cNvPicPr>
          <p:nvPr/>
        </p:nvPicPr>
        <p:blipFill>
          <a:blip r:embed="rId3" cstate="print"/>
          <a:srcRect l="3538" t="3743" r="3538" b="14698"/>
          <a:stretch>
            <a:fillRect/>
          </a:stretch>
        </p:blipFill>
        <p:spPr>
          <a:xfrm>
            <a:off x="5892624" y="4869160"/>
            <a:ext cx="3135125" cy="1780114"/>
          </a:xfrm>
          <a:prstGeom prst="rect">
            <a:avLst/>
          </a:prstGeom>
        </p:spPr>
      </p:pic>
      <p:pic>
        <p:nvPicPr>
          <p:cNvPr id="5" name="Рисунок 4" descr="QhRzUwUUVpj0gl30ezKFPyg_wa6NvcA1El4DDF_wdJD9EXrMfz6yBzubF3cXeSNrdiWbbD1CAhiJu4vx0BFekA_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8377" y="3137721"/>
            <a:ext cx="2846111" cy="16561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141" y="1573737"/>
            <a:ext cx="604530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«Живые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«Команды для робота»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«Помощник»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вокруг?»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«Тактильный план»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«Нарисуй по инструкции»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«Опиши свой маршрут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от…до …»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«Описание картинки»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«Прочитай и выполни задание»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«Теневой театр»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29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76672"/>
            <a:ext cx="878497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 с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нейроакцентом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упражнения с акцентом на кинестетические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использование тактильного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самомассаж щек, губ, подбородка;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«рисуем на лице»;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артикуляционная гимнастика с билатеральными движениями (межполушарное взаимодействие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артикуляционная гимнастика +дыхание и голос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артикуляционная гимнастика + визуализация и образ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артикуляционная гимнастика с сопротивлением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Упражнения с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биообратной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связью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«Зеркало без зрения»</a:t>
            </a: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 descr="YlcgIgp5KuwvrGzhR-78hsWSqoR1N_4HO4g3czZcVIhQmfkplIeRn9xoaUxpXqtz6Yzq3rLzCp_5CBdtGUkUMwa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0272" y="4221088"/>
            <a:ext cx="1800200" cy="2245526"/>
          </a:xfrm>
          <a:prstGeom prst="rect">
            <a:avLst/>
          </a:prstGeom>
        </p:spPr>
      </p:pic>
      <p:pic>
        <p:nvPicPr>
          <p:cNvPr id="6" name="Рисунок 5" descr="wgfBMmoyPpeV9YIDNrY9L4U3tTNudfR3Shlm77YGYL96-lchgXSvPiARdjiDwucg_9k6yFL7MSDjs5PbF2dH6a6C.jpg"/>
          <p:cNvPicPr>
            <a:picLocks noChangeAspect="1"/>
          </p:cNvPicPr>
          <p:nvPr/>
        </p:nvPicPr>
        <p:blipFill>
          <a:blip r:embed="rId3" cstate="print"/>
          <a:srcRect l="4326" t="5106" r="9051" b="16330"/>
          <a:stretch>
            <a:fillRect/>
          </a:stretch>
        </p:blipFill>
        <p:spPr>
          <a:xfrm>
            <a:off x="3563888" y="5013176"/>
            <a:ext cx="3312368" cy="168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2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199" y="476672"/>
            <a:ext cx="849694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принципы проведения упражнений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Комментирование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Мультисенсорность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От простого 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сложному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Положительный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zyDl4pU-_Dm4-kDCtb2fTd87FaX7raJdLFzxjIdVtArga3R5rgad9Ne00eqgfv8eTgSbKux-fp8h8IHwsMF4jo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3573016"/>
            <a:ext cx="28575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988840"/>
            <a:ext cx="56861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1296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Вялость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недостаточная подвижность органов артикуляции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Нарушение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просодики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Задержка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высказываний, сложность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анализом и синтезом звуков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Вербализм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грамматикой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Задержка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диалогической речи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Нарушение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логической последовательности в монологической речи, бедность и неточность описания предметов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написании и дифференциации зрительных образов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 соблюдении строки, размера букв, расстояний между словами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техники чтения, низкая скорость, нарушение понимания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прочитанного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85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211" y="548680"/>
            <a:ext cx="86409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нейрологопедии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работе с младшими школьниками с нарушениями зрения: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– это сложная функция, обеспеченная совместной работой разных зон мозга.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Мозг ребенка пластичен и способен создавать новые нейронные связи, компенсируя недостаток зрительной информации за счет развития других анализаторов (слух, осязание, кинестезия).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целенаправленно развиваем сохранные анализаторы, чтобы через них стимулировать речевые и когнитивные центры мозга. </a:t>
            </a:r>
            <a:endParaRPr lang="ru-RU" dirty="0"/>
          </a:p>
        </p:txBody>
      </p:sp>
      <p:pic>
        <p:nvPicPr>
          <p:cNvPr id="3" name="Рисунок 2" descr="iMpT4j00EmyIJfkGWISsdWicd4rJRCUteJ3wqpiFvb3BrxLXnESkbOYvsYqZKLVcf7THhYaJyov6UAchE_8SWlw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784130"/>
            <a:ext cx="3096344" cy="1856878"/>
          </a:xfrm>
          <a:prstGeom prst="rect">
            <a:avLst/>
          </a:prstGeom>
        </p:spPr>
      </p:pic>
      <p:pic>
        <p:nvPicPr>
          <p:cNvPr id="4" name="Рисунок 3" descr="RuA3ZhKBuXxm88F04ojgpnPT43Xt49D3oILy4VwgcDddJd3RTUKOlsgV-1-_VmcFy8ozhOPtgGnzjHxiPaPH8Qx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265712"/>
            <a:ext cx="25202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9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85689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Тактильные и кинестетические игры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основаны на осязании и ощущении движения и положения тела в пространстве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межполушарного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стимуляция теменных отделов мозга, ответственных за ощущения тела и тонкое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стереогнозиса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тактильной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подключение обонятельного анализатора, отвечающего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эмоции и память,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сверхпрочной эмоционально-образной связи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умения правильно обрабатывать информацию от всех органов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мелкой и крупной моторики</a:t>
            </a:r>
          </a:p>
        </p:txBody>
      </p:sp>
    </p:spTree>
    <p:extLst>
      <p:ext uri="{BB962C8B-B14F-4D97-AF65-F5344CB8AC3E}">
        <p14:creationId xmlns:p14="http://schemas.microsoft.com/office/powerpoint/2010/main" val="20536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-KobGY89uqehgH_7-m-cd9GG0gLHp3XrRmxbyfE0KFyTnLaY6UqTnf-FKq8Qc1x5RP3uXHPZE1CPJS9PpH5sW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24744"/>
            <a:ext cx="3960440" cy="2448272"/>
          </a:xfrm>
          <a:prstGeom prst="rect">
            <a:avLst/>
          </a:prstGeom>
        </p:spPr>
      </p:pic>
      <p:pic>
        <p:nvPicPr>
          <p:cNvPr id="5" name="Рисунок 4" descr="UxUVE-in9t4lqjU3xX37LLIFxu9JxYV-nWqpmNq86GVxao7VlnoNxG2-SIItUa1N16y2c49VPY29u7yAP-cYhzt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717032"/>
            <a:ext cx="4104456" cy="27363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14555" y="260648"/>
            <a:ext cx="67832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Игры с с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енсорными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коробками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maBb-6YoEe22VvHXC3hHq93VzGntaJDmRyRdfmzPEf8DGnEgHjHxhonznDbntE83rqyuNEKuf26OUs64FsXTED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980728"/>
            <a:ext cx="4369668" cy="2905829"/>
          </a:xfrm>
          <a:prstGeom prst="rect">
            <a:avLst/>
          </a:prstGeom>
        </p:spPr>
      </p:pic>
      <p:pic>
        <p:nvPicPr>
          <p:cNvPr id="12" name="Рисунок 11" descr="bsnwBsYoje8uxHIbyAGr0uGO0806OyBVnEFgXWXmdP-fFeZxG_lHIMUgYMa8JqkwuBUjhl0wqeZW8O-6ATCtILp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9584" y="3984037"/>
            <a:ext cx="3774500" cy="249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PzgMhJOEugd8mu-3jCx8-JpfUSJ9AhaWlb8Gh5UCEdhjCmPFW6Q24PIAbKwh9Gn5L2JAlmjp8Dw1wijQYTAKc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933056"/>
            <a:ext cx="2664296" cy="26642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1" y="188640"/>
            <a:ext cx="8784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Игры с 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актильными мячиками, колечками, эспандерами, 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су-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джок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массажерами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U08jLPcqfpEEHh2SCVzC9Wp9i6-aMDzA7HBK4U5QiN01qP2tvWmOppuJvZScBLLVK0e64lDaUmdWwbJVbD78JV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268760"/>
            <a:ext cx="3299842" cy="2484203"/>
          </a:xfrm>
          <a:prstGeom prst="rect">
            <a:avLst/>
          </a:prstGeom>
        </p:spPr>
      </p:pic>
      <p:pic>
        <p:nvPicPr>
          <p:cNvPr id="5" name="Рисунок 4" descr="ChrHZ4A17WBj0ufooRF95fuAdLv1YHvsYvTBZsbijiGx77RB9kLYy5YcmrZ3E2QUahyQgsWzvotNAQHkGpLg3VU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3789040"/>
            <a:ext cx="2996753" cy="2801639"/>
          </a:xfrm>
          <a:prstGeom prst="rect">
            <a:avLst/>
          </a:prstGeom>
        </p:spPr>
      </p:pic>
      <p:pic>
        <p:nvPicPr>
          <p:cNvPr id="6" name="Рисунок 5" descr="dLrQxn7qn3gxpU-RO3VaW2unokjpj_fOW7RWXfRAwrCZuRjV7rbnsGKe8QhNkt6txb4dT8Yn2Hy9E7xgZQphvoo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1196752"/>
            <a:ext cx="2448272" cy="2448272"/>
          </a:xfrm>
          <a:prstGeom prst="rect">
            <a:avLst/>
          </a:prstGeom>
        </p:spPr>
      </p:pic>
      <p:pic>
        <p:nvPicPr>
          <p:cNvPr id="7" name="Рисунок 6" descr="gt9qOKJBMH-OxVhTRv4R4yPMuj8UFjRzz2WSYe9V_cAbVIzmN-lAWIATuyOOdqMEUtTv2-WE_OKt745Mc12mzpV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2507" y="1340768"/>
            <a:ext cx="2841493" cy="2131120"/>
          </a:xfrm>
          <a:prstGeom prst="rect">
            <a:avLst/>
          </a:prstGeom>
        </p:spPr>
      </p:pic>
      <p:pic>
        <p:nvPicPr>
          <p:cNvPr id="8" name="Рисунок 7" descr="fPT_vlQCWvo7J3DjkYtBmyWgqGwkZRUZ0a6CqcIoGKhVJ_Rrva48vCCZIQyEUdJski4dsY2DBtGkoWX948-xQZ3p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4077072"/>
            <a:ext cx="2446154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3824" y="260648"/>
            <a:ext cx="7632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Игры с пластичными материалами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iwelMsYxl_FPS_hhpymO0XiCPFld2KdEJSv4Fbv97SxGO4zPm0lW-q6_EmnbXnuTSklX5DccX05nfl95Cl2L4V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56992"/>
            <a:ext cx="3887713" cy="3104189"/>
          </a:xfrm>
          <a:prstGeom prst="rect">
            <a:avLst/>
          </a:prstGeom>
        </p:spPr>
      </p:pic>
      <p:pic>
        <p:nvPicPr>
          <p:cNvPr id="5" name="Рисунок 4" descr="Fy4huj4_TSzKNYdzNwyHn8pW9IsH56F1Yg5OwLAYC8YgfsPWq-zTz2Pw_MGAynJPn9T3bUcszc2J_DD3YNGtuCb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933056"/>
            <a:ext cx="4330864" cy="2536875"/>
          </a:xfrm>
          <a:prstGeom prst="rect">
            <a:avLst/>
          </a:prstGeom>
        </p:spPr>
      </p:pic>
      <p:pic>
        <p:nvPicPr>
          <p:cNvPr id="6" name="Рисунок 5" descr="9oE5w9zVwPvTFEEQ-9NCxqAq15s1CkeY5biE0_VVWDqSo7w7STspKAzww8H2E2xBgU8-OLfhbBlGDVcBxKtZEwe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1052736"/>
            <a:ext cx="2117402" cy="2742868"/>
          </a:xfrm>
          <a:prstGeom prst="rect">
            <a:avLst/>
          </a:prstGeom>
        </p:spPr>
      </p:pic>
      <p:pic>
        <p:nvPicPr>
          <p:cNvPr id="7" name="Рисунок 6" descr="oFcqBkSm1cccbktR8tRVOMpnZhsAe_ZIm9GIAlyMSpTESA_9B-ik_718Ev4pqViLFRyfFivpnvvPAXptRHLU9R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980728"/>
            <a:ext cx="2880320" cy="2200807"/>
          </a:xfrm>
          <a:prstGeom prst="rect">
            <a:avLst/>
          </a:prstGeom>
        </p:spPr>
      </p:pic>
      <p:pic>
        <p:nvPicPr>
          <p:cNvPr id="8" name="Рисунок 7" descr="WASk3tiq99QOk9whcNqlHM2mXj9hqtUuFQ08lW7ztDO2j2AO8Zgk4FTzFbP5YpK_N_lXoDm-BS__IZWSdoJRRfdY.jpg"/>
          <p:cNvPicPr>
            <a:picLocks noChangeAspect="1"/>
          </p:cNvPicPr>
          <p:nvPr/>
        </p:nvPicPr>
        <p:blipFill rotWithShape="1">
          <a:blip r:embed="rId6" cstate="print"/>
          <a:srcRect l="8642" t="4724" r="5421"/>
          <a:stretch/>
        </p:blipFill>
        <p:spPr>
          <a:xfrm>
            <a:off x="4106824" y="1049826"/>
            <a:ext cx="1949800" cy="2490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KaihQuQBrexnCjNBvlXLCLNDKExTXpfzBw3nTgzYrXUZSjBchLGg-DhJLK4Lu0tF6Sl_IooqTY0WiRtTZYLwX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3717032"/>
            <a:ext cx="2951548" cy="2869039"/>
          </a:xfrm>
          <a:prstGeom prst="rect">
            <a:avLst/>
          </a:prstGeom>
        </p:spPr>
      </p:pic>
      <p:pic>
        <p:nvPicPr>
          <p:cNvPr id="3" name="Рисунок 2" descr="HxkH0bfrHkN6VWYpoNPC7VYOJYhhL5YzkIDvjFPihluyu4T9SwvqwYmfNAascPz1sApizUH5-Pq58a8RFUUVjiQ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501008"/>
            <a:ext cx="3096344" cy="3096344"/>
          </a:xfrm>
          <a:prstGeom prst="rect">
            <a:avLst/>
          </a:prstGeom>
        </p:spPr>
      </p:pic>
      <p:pic>
        <p:nvPicPr>
          <p:cNvPr id="4" name="Рисунок 3" descr="LWdLqhK-6667nqKUg8q-_eZJXXZw3YqR6rsviSSSLVtI8JbeJD9ezzDWTmt2R02jdr_2BRuV2UFsbEFFdD5NYUJ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052736"/>
            <a:ext cx="3600400" cy="2689915"/>
          </a:xfrm>
          <a:prstGeom prst="rect">
            <a:avLst/>
          </a:prstGeom>
        </p:spPr>
      </p:pic>
      <p:pic>
        <p:nvPicPr>
          <p:cNvPr id="5" name="Рисунок 4" descr="y0W3W80XlwLj1JANBvg5T49O3GM5YnoAsH_pxNGl55-Ha5E6nUkJlP9yEtNCkiqTIFmhfV0GOlGzklbrFlTfpel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1196752"/>
            <a:ext cx="3419872" cy="2088232"/>
          </a:xfrm>
          <a:prstGeom prst="rect">
            <a:avLst/>
          </a:prstGeom>
        </p:spPr>
      </p:pic>
      <p:pic>
        <p:nvPicPr>
          <p:cNvPr id="6" name="Рисунок 5" descr="uyGSH11rFw_uTv6W0ks9V-rXo-iOYLLNmTaeu7bOT1bSFNorNgcybbXoo5iT0QlNXwgWiFBjwPLgMXeN_kztRGV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861048"/>
            <a:ext cx="2376264" cy="2589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5576" y="260648"/>
            <a:ext cx="76324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Игры с пластичными материалами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795</Words>
  <Application>Microsoft Office PowerPoint</Application>
  <PresentationFormat>Экран (4:3)</PresentationFormat>
  <Paragraphs>120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Sara Yasmeen (Wipro Technologies)</dc:creator>
  <cp:lastModifiedBy>Пользователь</cp:lastModifiedBy>
  <cp:revision>57</cp:revision>
  <dcterms:created xsi:type="dcterms:W3CDTF">2010-02-23T11:30:32Z</dcterms:created>
  <dcterms:modified xsi:type="dcterms:W3CDTF">2025-12-05T12:14:22Z</dcterms:modified>
</cp:coreProperties>
</file>